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57" r:id="rId4"/>
    <p:sldId id="258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78" r:id="rId13"/>
    <p:sldId id="265" r:id="rId14"/>
    <p:sldId id="275" r:id="rId15"/>
    <p:sldId id="267" r:id="rId16"/>
    <p:sldId id="277" r:id="rId17"/>
    <p:sldId id="268" r:id="rId18"/>
    <p:sldId id="272" r:id="rId19"/>
    <p:sldId id="273" r:id="rId20"/>
    <p:sldId id="276" r:id="rId21"/>
    <p:sldId id="279" r:id="rId22"/>
    <p:sldId id="271" r:id="rId23"/>
    <p:sldId id="280" r:id="rId24"/>
    <p:sldId id="283" r:id="rId25"/>
    <p:sldId id="284" r:id="rId26"/>
    <p:sldId id="281" r:id="rId27"/>
    <p:sldId id="285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4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698AC-A7CC-4968-8A0B-9B42D7379F5E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7993-77A4-4063-8222-FD561BC8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023E-18F6-4405-E3A1-61FAF6D15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85D6B-CE3D-F963-555C-9BAD0492F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A625A-D565-E3A0-2DED-EA8EBA35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40BDA-B696-98E0-314D-C018822F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9D575-C2C4-CF0D-352D-4B0B32BA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6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16CF-5675-EB83-9E58-82599226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112E4-5F62-B53F-F973-79709ED9A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8E9D4-40D2-1B16-532E-296EE742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E6795-CC62-28E3-6A3F-8A3587C0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1BFC1-C429-979B-BE06-86FEF435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9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A34822-80E6-0948-2D58-FEEBBE886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9812B-0795-B71C-82E5-F7211D791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4B5F7-2F0D-2D09-CAA7-EA15AF5C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6202F-20E1-88BB-1DFA-E472BE7B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98F69-7B18-A42C-9CDD-BD6A2B5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459-AEBB-6608-994A-162FB53E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8793-FB77-C44E-009C-228F383E5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9C594-8C8A-1F2A-43E0-EB5EB472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36E7B-AA7B-59FD-C724-139C3E50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7CB56-E19A-453E-B995-AE8710ED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4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E7BA-62C8-5F14-52F7-B27865AE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94C26-2F6C-5741-536C-59306DF3B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283BC-6C76-34ED-E50A-A2D092EC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07AF5-B7BD-9298-B7A0-F00A76D3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61A72-CA52-7370-6901-7E1A7911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C13D-EFC0-4D57-D9B8-6E702A6F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C879-D126-9303-A132-C96DCEC68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97D1B-69E7-8277-EFFE-00F8D711E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BDC1D-5AD9-2828-D082-183EF2DF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6A041-149D-03D0-9AF2-DE32F8AF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757F4-649B-54A3-6237-A94B4B12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1972-E62A-D7D9-0318-DCA5E4E4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1DC73-54E4-250C-32EA-AD1D4C43F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A9E09-26F3-4ACF-DC47-7460C0C0C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CE4DA-5309-9BD0-3C62-3136C8F26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C921F-9E73-E5F7-A488-E5B5C4700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F52D8-CCAB-0243-EEE9-61053973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751A1-4D6C-1D4F-A251-02F1983A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16631D-F15B-4F8F-B616-17642FC2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3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6DB7-9983-F25A-7239-AFEED241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B42CB-7D29-CCC6-978E-639B2CAB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85C00-DF56-C360-4356-DB0E0B30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F286D-163D-2E98-6A16-5CDAE449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C346A-7E71-5879-AD54-E987E0AA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2002B-5D65-7864-E292-395E14A1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4670D-B1CC-EA6E-6873-8DE1EB53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2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9E2-9C58-34BD-4076-98E4F1E0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A925-1A5E-C655-40E6-C48790745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B73FB-2C43-91B5-75B0-4E24D261F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A9DB6-AA79-54C1-43DB-70BD6057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C5ED9-830B-9C3D-B8C3-0CA8375B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3BA82-F050-9932-B7EF-AA3F0E20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7B6E-1B87-3563-0D57-CBB73C35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13237-3281-F079-0C3B-10382D07A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BFA63-C993-9B73-006D-72FE3EF31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BBB8D-125B-4B09-220F-11BD092A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814CD-A562-14A7-8F69-1B91501C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D3410-BE4C-D602-E710-BA5CC64F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69455-8F9C-566F-9BB5-0907C099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4C688-AA7E-1C99-BBA6-81C392131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EF0DE-0F65-D1B3-73E6-4A35A83E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C87D-DA40-440E-BAA6-5DDBB229ADD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97266-E554-DAC6-9610-855D580EB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F27F6-5BAC-10E9-B938-0BC4E66B5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1210-726D-46E8-99B8-42900ED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CA3202-C28A-FBD3-871A-608057E950B0}"/>
              </a:ext>
            </a:extLst>
          </p:cNvPr>
          <p:cNvSpPr txBox="1"/>
          <p:nvPr/>
        </p:nvSpPr>
        <p:spPr>
          <a:xfrm>
            <a:off x="536713" y="775251"/>
            <a:ext cx="6679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“On What Follows” – an exploration of a “happy idea”, with a few tangents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5D6FA12A-DDE6-2F8A-6658-04CADACF8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06" y="2516924"/>
            <a:ext cx="3792517" cy="3792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987DD3-B74D-52AB-EAE2-880BC94B82B0}"/>
              </a:ext>
            </a:extLst>
          </p:cNvPr>
          <p:cNvSpPr txBox="1"/>
          <p:nvPr/>
        </p:nvSpPr>
        <p:spPr>
          <a:xfrm>
            <a:off x="6669741" y="3908612"/>
            <a:ext cx="292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(Sort of L.P.  &amp; S.P. combined)</a:t>
            </a:r>
          </a:p>
        </p:txBody>
      </p:sp>
    </p:spTree>
    <p:extLst>
      <p:ext uri="{BB962C8B-B14F-4D97-AF65-F5344CB8AC3E}">
        <p14:creationId xmlns:p14="http://schemas.microsoft.com/office/powerpoint/2010/main" val="191394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8D3D-75D9-F1E4-AC39-3E86D2E545DD}"/>
              </a:ext>
            </a:extLst>
          </p:cNvPr>
          <p:cNvSpPr txBox="1"/>
          <p:nvPr/>
        </p:nvSpPr>
        <p:spPr>
          <a:xfrm>
            <a:off x="1068513" y="1502066"/>
            <a:ext cx="102532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Serious physics question 1 that you can now answer:</a:t>
            </a: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Light (as photons or waves) has no mass.  </a:t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Newton’s law of gravitation says gravity is only an </a:t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attraction between masses.</a:t>
            </a: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Does gravity bend light, or not?</a:t>
            </a:r>
          </a:p>
        </p:txBody>
      </p:sp>
    </p:spTree>
    <p:extLst>
      <p:ext uri="{BB962C8B-B14F-4D97-AF65-F5344CB8AC3E}">
        <p14:creationId xmlns:p14="http://schemas.microsoft.com/office/powerpoint/2010/main" val="376591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8D3D-75D9-F1E4-AC39-3E86D2E545DD}"/>
              </a:ext>
            </a:extLst>
          </p:cNvPr>
          <p:cNvSpPr txBox="1"/>
          <p:nvPr/>
        </p:nvSpPr>
        <p:spPr>
          <a:xfrm>
            <a:off x="622840" y="587666"/>
            <a:ext cx="969868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Serious physics question 1 that you can now answer: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Light (as photons or waves) has no mass.  Newton’s law of gravitation says gravity only is an attraction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between masses.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Does gravity bend light, or not?</a:t>
            </a: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5638F40-00A3-EA62-D0AD-494A9317F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53" y="3233268"/>
            <a:ext cx="3838575" cy="1924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3C06AD-930D-7BE1-C271-E8408A445509}"/>
              </a:ext>
            </a:extLst>
          </p:cNvPr>
          <p:cNvSpPr txBox="1"/>
          <p:nvPr/>
        </p:nvSpPr>
        <p:spPr>
          <a:xfrm>
            <a:off x="6355724" y="3233268"/>
            <a:ext cx="51487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Light, like the tennis ball, will to the observer in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the elevator seem to drop (the dotted line) – to him,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he will see his apparent gravity bend the light.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(But by the principle of equivalence, he just sees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gravity bend light.  And it does.)</a:t>
            </a:r>
          </a:p>
        </p:txBody>
      </p:sp>
    </p:spTree>
    <p:extLst>
      <p:ext uri="{BB962C8B-B14F-4D97-AF65-F5344CB8AC3E}">
        <p14:creationId xmlns:p14="http://schemas.microsoft.com/office/powerpoint/2010/main" val="112692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4AFE1B-7820-A078-2F70-EEBDB561F065}"/>
              </a:ext>
            </a:extLst>
          </p:cNvPr>
          <p:cNvSpPr txBox="1"/>
          <p:nvPr/>
        </p:nvSpPr>
        <p:spPr>
          <a:xfrm>
            <a:off x="622840" y="587666"/>
            <a:ext cx="71967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Serious physics question 2 that you can now answer: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Why do masses of different size and weight fall at the same rate?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Box and whisker chart&#10;&#10;Description automatically generated with low confidence">
            <a:extLst>
              <a:ext uri="{FF2B5EF4-FFF2-40B4-BE49-F238E27FC236}">
                <a16:creationId xmlns:a16="http://schemas.microsoft.com/office/drawing/2014/main" id="{D7CB13CF-FC4C-A6A1-76B4-0BA0C6999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96" y="2480182"/>
            <a:ext cx="6193429" cy="40012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AB4271-B55B-79A5-928E-93A26D892228}"/>
              </a:ext>
            </a:extLst>
          </p:cNvPr>
          <p:cNvCxnSpPr/>
          <p:nvPr/>
        </p:nvCxnSpPr>
        <p:spPr>
          <a:xfrm>
            <a:off x="6838790" y="5009990"/>
            <a:ext cx="3765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0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C56D37-4663-0A3A-CB36-8DEEE5FA2BD3}"/>
              </a:ext>
            </a:extLst>
          </p:cNvPr>
          <p:cNvSpPr txBox="1"/>
          <p:nvPr/>
        </p:nvSpPr>
        <p:spPr>
          <a:xfrm>
            <a:off x="582768" y="389586"/>
            <a:ext cx="873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Minor digression one: The Doppler Effect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CE8EC181-7469-8802-629D-01C5C5737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1372339"/>
            <a:ext cx="4888689" cy="5170128"/>
          </a:xfrm>
          <a:prstGeom prst="rect">
            <a:avLst/>
          </a:prstGeom>
        </p:spPr>
      </p:pic>
      <p:pic>
        <p:nvPicPr>
          <p:cNvPr id="8" name="CarHorn2">
            <a:hlinkClick r:id="" action="ppaction://media"/>
            <a:extLst>
              <a:ext uri="{FF2B5EF4-FFF2-40B4-BE49-F238E27FC236}">
                <a16:creationId xmlns:a16="http://schemas.microsoft.com/office/drawing/2014/main" id="{1C0AB5FE-7B18-17B3-B360-B25EBAD93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6593" y="5752632"/>
            <a:ext cx="3048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60942C-9E73-8E01-0A31-6D93CBEE994C}"/>
              </a:ext>
            </a:extLst>
          </p:cNvPr>
          <p:cNvSpPr txBox="1"/>
          <p:nvPr/>
        </p:nvSpPr>
        <p:spPr>
          <a:xfrm>
            <a:off x="10082306" y="6311153"/>
            <a:ext cx="12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(Clock ticks)</a:t>
            </a:r>
          </a:p>
        </p:txBody>
      </p:sp>
    </p:spTree>
    <p:extLst>
      <p:ext uri="{BB962C8B-B14F-4D97-AF65-F5344CB8AC3E}">
        <p14:creationId xmlns:p14="http://schemas.microsoft.com/office/powerpoint/2010/main" val="5508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B06D1-3DE4-FB19-855C-F484EA57A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67" y="218485"/>
            <a:ext cx="7497351" cy="66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3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26B3711-20CF-2822-FBFC-90B245775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67" y="729746"/>
            <a:ext cx="6920033" cy="6128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E216B-5008-8EA1-2E75-05C701382BF0}"/>
              </a:ext>
            </a:extLst>
          </p:cNvPr>
          <p:cNvSpPr txBox="1"/>
          <p:nvPr/>
        </p:nvSpPr>
        <p:spPr>
          <a:xfrm>
            <a:off x="2603427" y="1248548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(free space clock)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ACF06-714B-F30F-E248-EE218D8385E7}"/>
              </a:ext>
            </a:extLst>
          </p:cNvPr>
          <p:cNvSpPr txBox="1"/>
          <p:nvPr/>
        </p:nvSpPr>
        <p:spPr>
          <a:xfrm>
            <a:off x="5336146" y="328412"/>
            <a:ext cx="6540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Doppler rates of clock mean that clocks above the observer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seem to run faster, clocks below run slower, and ones at the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same level run at the same rate.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983FC-419C-6210-60C0-9340620BC771}"/>
              </a:ext>
            </a:extLst>
          </p:cNvPr>
          <p:cNvSpPr txBox="1"/>
          <p:nvPr/>
        </p:nvSpPr>
        <p:spPr>
          <a:xfrm>
            <a:off x="632138" y="5965227"/>
            <a:ext cx="1092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This is not merely an ‘illusion’, the observer in the elevator/gravitational field sees this as verifiable reality.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ECD60-66AD-B31F-FF67-5D6A3CC337AF}"/>
              </a:ext>
            </a:extLst>
          </p:cNvPr>
          <p:cNvSpPr txBox="1"/>
          <p:nvPr/>
        </p:nvSpPr>
        <p:spPr>
          <a:xfrm>
            <a:off x="238259" y="276896"/>
            <a:ext cx="4263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Time Weirdness in Gravitational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Fields</a:t>
            </a:r>
          </a:p>
        </p:txBody>
      </p:sp>
    </p:spTree>
    <p:extLst>
      <p:ext uri="{BB962C8B-B14F-4D97-AF65-F5344CB8AC3E}">
        <p14:creationId xmlns:p14="http://schemas.microsoft.com/office/powerpoint/2010/main" val="398214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AD4164-2B39-B191-4F31-A5DEBE8CFF2C}"/>
              </a:ext>
            </a:extLst>
          </p:cNvPr>
          <p:cNvSpPr txBox="1"/>
          <p:nvPr/>
        </p:nvSpPr>
        <p:spPr>
          <a:xfrm>
            <a:off x="561788" y="717176"/>
            <a:ext cx="425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Another Brief Digression: Orbits</a:t>
            </a:r>
          </a:p>
        </p:txBody>
      </p:sp>
      <p:pic>
        <p:nvPicPr>
          <p:cNvPr id="4" name="Picture 3" descr="A picture containing fishing, sky, outdoor, sport&#10;&#10;Description automatically generated">
            <a:extLst>
              <a:ext uri="{FF2B5EF4-FFF2-40B4-BE49-F238E27FC236}">
                <a16:creationId xmlns:a16="http://schemas.microsoft.com/office/drawing/2014/main" id="{25D9B9E9-1577-79D9-4EE6-04620429F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3" y="1400175"/>
            <a:ext cx="5715000" cy="2028825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859D404-B8EE-8622-DE76-3988280C3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41" y="1328777"/>
            <a:ext cx="3514312" cy="2198195"/>
          </a:xfrm>
          <a:prstGeom prst="rect">
            <a:avLst/>
          </a:prstGeom>
        </p:spPr>
      </p:pic>
      <p:pic>
        <p:nvPicPr>
          <p:cNvPr id="12" name="Picture 11" descr="Diagram, schematic&#10;&#10;Description automatically generated">
            <a:extLst>
              <a:ext uri="{FF2B5EF4-FFF2-40B4-BE49-F238E27FC236}">
                <a16:creationId xmlns:a16="http://schemas.microsoft.com/office/drawing/2014/main" id="{AF90FD18-7E8E-4680-9481-E29D4FBFA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62" y="3650334"/>
            <a:ext cx="4285038" cy="2418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5B13EA-E0A6-D66A-1866-463FCF19E244}"/>
              </a:ext>
            </a:extLst>
          </p:cNvPr>
          <p:cNvSpPr txBox="1"/>
          <p:nvPr/>
        </p:nvSpPr>
        <p:spPr>
          <a:xfrm>
            <a:off x="7368988" y="4141694"/>
            <a:ext cx="4111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 falling in gravity is equivalent to no gravity.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(Go back to elevator – if no acceleration </a:t>
            </a:r>
            <a:r>
              <a:rPr lang="en-US" dirty="0" err="1"/>
              <a:t>measureable</a:t>
            </a:r>
            <a:r>
              <a:rPr lang="en-US" dirty="0"/>
              <a:t> inside elevator, guy inside floats, no apparent gravity, even if entire elevator is ‘falling’ to an outside observer)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Principle of Equivalence again.  </a:t>
            </a:r>
          </a:p>
        </p:txBody>
      </p:sp>
    </p:spTree>
    <p:extLst>
      <p:ext uri="{BB962C8B-B14F-4D97-AF65-F5344CB8AC3E}">
        <p14:creationId xmlns:p14="http://schemas.microsoft.com/office/powerpoint/2010/main" val="177979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9CB32-D81C-73C8-647D-E889E4AC7C12}"/>
              </a:ext>
            </a:extLst>
          </p:cNvPr>
          <p:cNvSpPr txBox="1"/>
          <p:nvPr/>
        </p:nvSpPr>
        <p:spPr>
          <a:xfrm>
            <a:off x="508715" y="663262"/>
            <a:ext cx="5384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 Brief Pause – A Riddle</a:t>
            </a:r>
          </a:p>
          <a:p>
            <a:endParaRPr lang="en-US" sz="2800" b="1" dirty="0"/>
          </a:p>
          <a:p>
            <a:r>
              <a:rPr lang="en-US" sz="1600" b="1" dirty="0"/>
              <a:t>(if you know the answer to this please let others work it out.)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D997A-D515-56C5-8E69-9CFCEAB7129C}"/>
              </a:ext>
            </a:extLst>
          </p:cNvPr>
          <p:cNvSpPr txBox="1"/>
          <p:nvPr/>
        </p:nvSpPr>
        <p:spPr>
          <a:xfrm>
            <a:off x="824249" y="2614411"/>
            <a:ext cx="103411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 hunter leaves his tent, walks one mile </a:t>
            </a:r>
            <a:r>
              <a:rPr lang="en-US" sz="3200" b="1" dirty="0">
                <a:solidFill>
                  <a:srgbClr val="C00000"/>
                </a:solidFill>
              </a:rPr>
              <a:t>south</a:t>
            </a:r>
            <a:r>
              <a:rPr lang="en-US" sz="3200" dirty="0">
                <a:solidFill>
                  <a:srgbClr val="C00000"/>
                </a:solidFill>
              </a:rPr>
              <a:t>, one mile </a:t>
            </a:r>
            <a:r>
              <a:rPr lang="en-US" sz="3200" b="1" dirty="0">
                <a:solidFill>
                  <a:srgbClr val="C00000"/>
                </a:solidFill>
              </a:rPr>
              <a:t>east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– shoots a bear – then one mile </a:t>
            </a:r>
            <a:r>
              <a:rPr lang="en-US" sz="3200" b="1" dirty="0">
                <a:solidFill>
                  <a:srgbClr val="C00000"/>
                </a:solidFill>
              </a:rPr>
              <a:t>north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and </a:t>
            </a:r>
            <a:r>
              <a:rPr lang="en-US" sz="3200" i="1" dirty="0">
                <a:solidFill>
                  <a:srgbClr val="C00000"/>
                </a:solidFill>
              </a:rPr>
              <a:t>arrives back at his tent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  <a:br>
              <a:rPr lang="en-US" sz="3200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WHAT COLOR WAS THE BEAR?</a:t>
            </a:r>
          </a:p>
        </p:txBody>
      </p:sp>
    </p:spTree>
    <p:extLst>
      <p:ext uri="{BB962C8B-B14F-4D97-AF65-F5344CB8AC3E}">
        <p14:creationId xmlns:p14="http://schemas.microsoft.com/office/powerpoint/2010/main" val="2612907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BA09B31F-58A5-1118-167B-529C77E16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1957387"/>
            <a:ext cx="8448675" cy="2943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470C3D-D5C9-1BB3-FAE4-DAFD11C07473}"/>
              </a:ext>
            </a:extLst>
          </p:cNvPr>
          <p:cNvSpPr txBox="1"/>
          <p:nvPr/>
        </p:nvSpPr>
        <p:spPr>
          <a:xfrm>
            <a:off x="974165" y="759012"/>
            <a:ext cx="7301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 little bit on non-flat surfaces and shapes:</a:t>
            </a:r>
          </a:p>
        </p:txBody>
      </p:sp>
    </p:spTree>
    <p:extLst>
      <p:ext uri="{BB962C8B-B14F-4D97-AF65-F5344CB8AC3E}">
        <p14:creationId xmlns:p14="http://schemas.microsoft.com/office/powerpoint/2010/main" val="931594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7F8169E2-89C0-8C20-365F-EF18BDE88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87" y="3524623"/>
            <a:ext cx="4162425" cy="312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C3648-7DD2-5BCB-844F-466505F1B0AA}"/>
              </a:ext>
            </a:extLst>
          </p:cNvPr>
          <p:cNvSpPr txBox="1"/>
          <p:nvPr/>
        </p:nvSpPr>
        <p:spPr>
          <a:xfrm>
            <a:off x="1037345" y="914400"/>
            <a:ext cx="107001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Trying to draw a rectangle with equal sides on a spherical surface: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dirty="0"/>
              <a:t>	- the distance between the green dots is the same as the distance as between the blue dots;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- the verticals follow geodesics (“great circle routes”)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- the lines don’t meet, the line coming down in the middle hits the lower horizontal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EE1EE-A0BB-CAB6-3BCE-19E242718E81}"/>
              </a:ext>
            </a:extLst>
          </p:cNvPr>
          <p:cNvSpPr txBox="1"/>
          <p:nvPr/>
        </p:nvSpPr>
        <p:spPr>
          <a:xfrm>
            <a:off x="7608047" y="4470400"/>
            <a:ext cx="3719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Similarly, going 100 miles east at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the equator changes your longitude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but a little, while if you do it near the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North Pole, you can change it a lot.</a:t>
            </a:r>
          </a:p>
        </p:txBody>
      </p:sp>
    </p:spTree>
    <p:extLst>
      <p:ext uri="{BB962C8B-B14F-4D97-AF65-F5344CB8AC3E}">
        <p14:creationId xmlns:p14="http://schemas.microsoft.com/office/powerpoint/2010/main" val="346409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44CA3A-95F1-A632-E4E5-CC835056BF85}"/>
              </a:ext>
            </a:extLst>
          </p:cNvPr>
          <p:cNvSpPr txBox="1"/>
          <p:nvPr/>
        </p:nvSpPr>
        <p:spPr>
          <a:xfrm>
            <a:off x="359069" y="759994"/>
            <a:ext cx="11754693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On what is to follow:</a:t>
            </a:r>
            <a:br>
              <a:rPr lang="en-US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 sequence of steps, each a self-contained idea – yet the combination is a 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bit mind-boggling.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I’ll do my best to convince you of the soundness of each step, feel free to 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ask questions.  If I can’t answer them all, please be aware that this is true 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    as far as we know.  (There is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basically no math here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which may make 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    specific answers harder to provide.  But intuition should be enough.)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3.  There is one main line of argument, but I will need a few simple digressions to make some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     key points.  </a:t>
            </a:r>
          </a:p>
        </p:txBody>
      </p:sp>
    </p:spTree>
    <p:extLst>
      <p:ext uri="{BB962C8B-B14F-4D97-AF65-F5344CB8AC3E}">
        <p14:creationId xmlns:p14="http://schemas.microsoft.com/office/powerpoint/2010/main" val="3551468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4D6AA1-5B6F-37E2-055C-2B3AD875DB96}"/>
              </a:ext>
            </a:extLst>
          </p:cNvPr>
          <p:cNvSpPr txBox="1"/>
          <p:nvPr/>
        </p:nvSpPr>
        <p:spPr>
          <a:xfrm>
            <a:off x="909277" y="1315907"/>
            <a:ext cx="106857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Physicists refer to the odd mix of space and time as “spacetime”.</a:t>
            </a:r>
            <a:br>
              <a:rPr lang="en-US" sz="2000" b="1" dirty="0"/>
            </a:b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Different observers watching events may see them at different times and distances in their own </a:t>
            </a:r>
            <a:br>
              <a:rPr lang="en-US" sz="2000" b="1" dirty="0"/>
            </a:br>
            <a:r>
              <a:rPr lang="en-US" sz="2000" b="1" dirty="0"/>
              <a:t>reference frames;</a:t>
            </a:r>
            <a:br>
              <a:rPr lang="en-US" sz="2000" b="1" dirty="0"/>
            </a:b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All observers agree on a spacetime distance measure, no matter what they’re doing: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C860C-6848-34E4-2121-2CACCEEC0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2" y="3956370"/>
            <a:ext cx="4179887" cy="27754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EAE38-098A-FEC3-85F2-E4A8CB30E512}"/>
              </a:ext>
            </a:extLst>
          </p:cNvPr>
          <p:cNvSpPr txBox="1"/>
          <p:nvPr/>
        </p:nvSpPr>
        <p:spPr>
          <a:xfrm>
            <a:off x="991240" y="699247"/>
            <a:ext cx="8314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 Little Weirdness, Shortly to be Demonstrated by Heathcliff &amp; I</a:t>
            </a:r>
          </a:p>
        </p:txBody>
      </p:sp>
    </p:spTree>
    <p:extLst>
      <p:ext uri="{BB962C8B-B14F-4D97-AF65-F5344CB8AC3E}">
        <p14:creationId xmlns:p14="http://schemas.microsoft.com/office/powerpoint/2010/main" val="2137522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F483441-5B04-56FF-30F8-C6CE5063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78" y="1321023"/>
            <a:ext cx="7220793" cy="5415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EB5A5D-609E-9AB3-A62A-87B2ADC1D6AA}"/>
              </a:ext>
            </a:extLst>
          </p:cNvPr>
          <p:cNvSpPr txBox="1"/>
          <p:nvPr/>
        </p:nvSpPr>
        <p:spPr>
          <a:xfrm>
            <a:off x="1010824" y="391897"/>
            <a:ext cx="430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Heathcliff &amp; I Measure Spacetime Curvature</a:t>
            </a:r>
          </a:p>
        </p:txBody>
      </p:sp>
    </p:spTree>
    <p:extLst>
      <p:ext uri="{BB962C8B-B14F-4D97-AF65-F5344CB8AC3E}">
        <p14:creationId xmlns:p14="http://schemas.microsoft.com/office/powerpoint/2010/main" val="2946590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10B8C8-5FCC-73D5-FD02-FA2A62D57D41}"/>
              </a:ext>
            </a:extLst>
          </p:cNvPr>
          <p:cNvSpPr txBox="1"/>
          <p:nvPr/>
        </p:nvSpPr>
        <p:spPr>
          <a:xfrm>
            <a:off x="1358781" y="675118"/>
            <a:ext cx="430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Heathcliff &amp; I Measure Spacetime Curvature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1EE4783D-048B-C42A-6789-64DD15EC0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2390"/>
            <a:ext cx="6714146" cy="50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20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5B1D95-8CE6-C1D3-D094-03D05195C5C7}"/>
              </a:ext>
            </a:extLst>
          </p:cNvPr>
          <p:cNvSpPr txBox="1"/>
          <p:nvPr/>
        </p:nvSpPr>
        <p:spPr>
          <a:xfrm>
            <a:off x="553250" y="845244"/>
            <a:ext cx="510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Where have we seen that before?</a:t>
            </a:r>
          </a:p>
        </p:txBody>
      </p:sp>
      <p:pic>
        <p:nvPicPr>
          <p:cNvPr id="4" name="Picture 3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26A8B9D1-F07C-0E31-6618-2E9A6A471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26" y="2327941"/>
            <a:ext cx="3122886" cy="2343951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1F494E79-FC38-039C-DF0A-8F4970D64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63" y="1867221"/>
            <a:ext cx="4328672" cy="3246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0CA8F-969B-2B56-0C00-42F0DED6A435}"/>
              </a:ext>
            </a:extLst>
          </p:cNvPr>
          <p:cNvSpPr txBox="1"/>
          <p:nvPr/>
        </p:nvSpPr>
        <p:spPr>
          <a:xfrm>
            <a:off x="1037345" y="5686185"/>
            <a:ext cx="9125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result demonstrates that our spacetime is curved.  The degree of curvature determines the</a:t>
            </a:r>
            <a:br>
              <a:rPr lang="en-US" dirty="0"/>
            </a:br>
            <a:r>
              <a:rPr lang="en-US" dirty="0"/>
              <a:t>strength of gravity.</a:t>
            </a:r>
          </a:p>
        </p:txBody>
      </p:sp>
    </p:spTree>
    <p:extLst>
      <p:ext uri="{BB962C8B-B14F-4D97-AF65-F5344CB8AC3E}">
        <p14:creationId xmlns:p14="http://schemas.microsoft.com/office/powerpoint/2010/main" val="257067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evice, fan, web, projector&#10;&#10;Description automatically generated">
            <a:extLst>
              <a:ext uri="{FF2B5EF4-FFF2-40B4-BE49-F238E27FC236}">
                <a16:creationId xmlns:a16="http://schemas.microsoft.com/office/drawing/2014/main" id="{6ABC2E69-6DBE-0A26-0866-4028572A5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61" y="1796142"/>
            <a:ext cx="60960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211C00-0A4F-755C-905C-FD493C799ECF}"/>
              </a:ext>
            </a:extLst>
          </p:cNvPr>
          <p:cNvSpPr txBox="1"/>
          <p:nvPr/>
        </p:nvSpPr>
        <p:spPr>
          <a:xfrm>
            <a:off x="729983" y="653143"/>
            <a:ext cx="995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In brief, mass curves spacetime, which gives rise to gravity:</a:t>
            </a:r>
          </a:p>
        </p:txBody>
      </p:sp>
    </p:spTree>
    <p:extLst>
      <p:ext uri="{BB962C8B-B14F-4D97-AF65-F5344CB8AC3E}">
        <p14:creationId xmlns:p14="http://schemas.microsoft.com/office/powerpoint/2010/main" val="61636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0A3A2-EC1D-0B71-45FE-95A7B631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57" y="2566467"/>
            <a:ext cx="7545722" cy="3772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BF6F56-F874-DD1E-DDD3-F574F012E6AB}"/>
              </a:ext>
            </a:extLst>
          </p:cNvPr>
          <p:cNvSpPr txBox="1"/>
          <p:nvPr/>
        </p:nvSpPr>
        <p:spPr>
          <a:xfrm>
            <a:off x="737667" y="653143"/>
            <a:ext cx="8713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Curved spacetime tells things how to move  - they follow geodesics, using local information</a:t>
            </a:r>
            <a:br>
              <a:rPr lang="en-US" dirty="0"/>
            </a:br>
            <a:r>
              <a:rPr lang="en-US" dirty="0"/>
              <a:t>without needing a ‘magical force’ from the central mass to know where to go.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A41DC-10B0-203A-3A91-4C7DD20011AA}"/>
              </a:ext>
            </a:extLst>
          </p:cNvPr>
          <p:cNvSpPr txBox="1"/>
          <p:nvPr/>
        </p:nvSpPr>
        <p:spPr>
          <a:xfrm>
            <a:off x="737667" y="1748304"/>
            <a:ext cx="930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Mass tells spacetime how to curve, and curved spacetime tells things (via gravity) how to move.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6B1E5-6730-FFA6-5EA0-6CC60B4ADEF4}"/>
              </a:ext>
            </a:extLst>
          </p:cNvPr>
          <p:cNvSpPr txBox="1"/>
          <p:nvPr/>
        </p:nvSpPr>
        <p:spPr>
          <a:xfrm>
            <a:off x="11004331" y="6339328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HC:FB</a:t>
            </a:r>
          </a:p>
        </p:txBody>
      </p:sp>
    </p:spTree>
    <p:extLst>
      <p:ext uri="{BB962C8B-B14F-4D97-AF65-F5344CB8AC3E}">
        <p14:creationId xmlns:p14="http://schemas.microsoft.com/office/powerpoint/2010/main" val="574883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668A34-EF28-7354-A1E9-E70F85DAE0D8}"/>
              </a:ext>
            </a:extLst>
          </p:cNvPr>
          <p:cNvSpPr txBox="1"/>
          <p:nvPr/>
        </p:nvSpPr>
        <p:spPr>
          <a:xfrm>
            <a:off x="1060397" y="852928"/>
            <a:ext cx="9069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This is the part-time Watch Hill resident who had the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“happy thought” that led to all of this:</a:t>
            </a:r>
          </a:p>
        </p:txBody>
      </p:sp>
      <p:pic>
        <p:nvPicPr>
          <p:cNvPr id="4" name="Picture 3" descr="A person writing on a blackboard&#10;&#10;Description automatically generated">
            <a:extLst>
              <a:ext uri="{FF2B5EF4-FFF2-40B4-BE49-F238E27FC236}">
                <a16:creationId xmlns:a16="http://schemas.microsoft.com/office/drawing/2014/main" id="{3726F7CD-8669-8B6C-B148-0715B4DA6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10" y="2334625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7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6C090A1-024D-20E3-9100-BD1AF2B7E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5" y="1947707"/>
            <a:ext cx="3662258" cy="1635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8EA606-4A05-1C8F-BE70-54638E8474A1}"/>
              </a:ext>
            </a:extLst>
          </p:cNvPr>
          <p:cNvSpPr txBox="1"/>
          <p:nvPr/>
        </p:nvSpPr>
        <p:spPr>
          <a:xfrm>
            <a:off x="568618" y="691563"/>
            <a:ext cx="8525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This all is known as Einstein’s General Theory of Relativity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B8ED6-CD64-D8C0-A7CA-09D083B182A0}"/>
              </a:ext>
            </a:extLst>
          </p:cNvPr>
          <p:cNvSpPr txBox="1"/>
          <p:nvPr/>
        </p:nvSpPr>
        <p:spPr>
          <a:xfrm>
            <a:off x="881520" y="1472950"/>
            <a:ext cx="360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  <a:r>
              <a:rPr lang="en-US" dirty="0"/>
              <a:t> is geometry, </a:t>
            </a:r>
            <a:r>
              <a:rPr lang="en-US" b="1" dirty="0"/>
              <a:t>T </a:t>
            </a:r>
            <a:r>
              <a:rPr lang="en-US" dirty="0"/>
              <a:t>is how things move: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FB6B2-C869-3496-4BD1-E4CCFEF1F30B}"/>
              </a:ext>
            </a:extLst>
          </p:cNvPr>
          <p:cNvSpPr txBox="1"/>
          <p:nvPr/>
        </p:nvSpPr>
        <p:spPr>
          <a:xfrm>
            <a:off x="4948517" y="1842282"/>
            <a:ext cx="472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(Those </a:t>
            </a:r>
            <a:r>
              <a:rPr lang="en-US" b="1" dirty="0"/>
              <a:t>G, T </a:t>
            </a:r>
            <a:r>
              <a:rPr lang="en-US" dirty="0"/>
              <a:t>matrices (tensors) each have many components – it’s effectively 16 differential equations)</a:t>
            </a:r>
          </a:p>
        </p:txBody>
      </p:sp>
      <p:pic>
        <p:nvPicPr>
          <p:cNvPr id="8" name="Picture 7" descr="A picture containing ball&#10;&#10;Description automatically generated">
            <a:extLst>
              <a:ext uri="{FF2B5EF4-FFF2-40B4-BE49-F238E27FC236}">
                <a16:creationId xmlns:a16="http://schemas.microsoft.com/office/drawing/2014/main" id="{F52D03D6-1F99-65A5-54D5-CFD72DCBB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68" y="3429000"/>
            <a:ext cx="5265271" cy="2961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574B53-BC5B-008A-87EF-B60E3BDCC8A9}"/>
              </a:ext>
            </a:extLst>
          </p:cNvPr>
          <p:cNvSpPr txBox="1"/>
          <p:nvPr/>
        </p:nvSpPr>
        <p:spPr>
          <a:xfrm>
            <a:off x="490071" y="4643718"/>
            <a:ext cx="389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Solving this mathematically can be very hard, because as objects move, spacetime itself changes.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9FF7A-5803-7B04-ECEA-ADA1F8004DA5}"/>
              </a:ext>
            </a:extLst>
          </p:cNvPr>
          <p:cNvSpPr txBox="1"/>
          <p:nvPr/>
        </p:nvSpPr>
        <p:spPr>
          <a:xfrm>
            <a:off x="10970913" y="6581001"/>
            <a:ext cx="1317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NH; Zoom;4d, etc.</a:t>
            </a:r>
          </a:p>
        </p:txBody>
      </p:sp>
    </p:spTree>
    <p:extLst>
      <p:ext uri="{BB962C8B-B14F-4D97-AF65-F5344CB8AC3E}">
        <p14:creationId xmlns:p14="http://schemas.microsoft.com/office/powerpoint/2010/main" val="259935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A693DF-49FC-C7CE-C8C0-F40DCA072A00}"/>
              </a:ext>
            </a:extLst>
          </p:cNvPr>
          <p:cNvSpPr txBox="1"/>
          <p:nvPr/>
        </p:nvSpPr>
        <p:spPr>
          <a:xfrm>
            <a:off x="561788" y="388471"/>
            <a:ext cx="270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We’re Done.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390CC1C-D58C-EF69-8C0B-C67D14339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7" y="1969608"/>
            <a:ext cx="3167673" cy="15277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C85974-D45E-FC3B-5909-944BB5CD6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98" y="4694981"/>
            <a:ext cx="2285329" cy="2023845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757F73E2-A680-79F0-49BA-1FB6FEDD7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7471"/>
            <a:ext cx="3002039" cy="2251529"/>
          </a:xfrm>
          <a:prstGeom prst="rect">
            <a:avLst/>
          </a:prstGeom>
        </p:spPr>
      </p:pic>
      <p:pic>
        <p:nvPicPr>
          <p:cNvPr id="6" name="Picture 5" descr="A picture containing device, fan, web, projector&#10;&#10;Description automatically generated">
            <a:extLst>
              <a:ext uri="{FF2B5EF4-FFF2-40B4-BE49-F238E27FC236}">
                <a16:creationId xmlns:a16="http://schemas.microsoft.com/office/drawing/2014/main" id="{D497B416-0175-B392-91EC-BBB36C3C5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83" y="4415888"/>
            <a:ext cx="2903712" cy="2177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D2A5A5-D4CF-A205-B3E6-1110BCAF4C53}"/>
              </a:ext>
            </a:extLst>
          </p:cNvPr>
          <p:cNvSpPr txBox="1"/>
          <p:nvPr/>
        </p:nvSpPr>
        <p:spPr>
          <a:xfrm>
            <a:off x="561787" y="1384833"/>
            <a:ext cx="460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1. Principle of Equivalence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F95F6-A926-9498-3B7E-B51AA165ACDB}"/>
              </a:ext>
            </a:extLst>
          </p:cNvPr>
          <p:cNvSpPr txBox="1"/>
          <p:nvPr/>
        </p:nvSpPr>
        <p:spPr>
          <a:xfrm>
            <a:off x="1074198" y="4249584"/>
            <a:ext cx="379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2. Clocks act funny in gravity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0464F3-C259-C39B-6BF9-CEAAA8F0C375}"/>
              </a:ext>
            </a:extLst>
          </p:cNvPr>
          <p:cNvSpPr txBox="1"/>
          <p:nvPr/>
        </p:nvSpPr>
        <p:spPr>
          <a:xfrm>
            <a:off x="6040004" y="803969"/>
            <a:ext cx="460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3. That funniness means curvature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602A5-CDA5-8480-5443-B92DA587D4F3}"/>
              </a:ext>
            </a:extLst>
          </p:cNvPr>
          <p:cNvSpPr txBox="1"/>
          <p:nvPr/>
        </p:nvSpPr>
        <p:spPr>
          <a:xfrm>
            <a:off x="6710724" y="3854801"/>
            <a:ext cx="460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4. That curvature is what gravity is.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5CD9AC-19BE-5E44-D846-2EB32979E93E}"/>
              </a:ext>
            </a:extLst>
          </p:cNvPr>
          <p:cNvSpPr txBox="1"/>
          <p:nvPr/>
        </p:nvSpPr>
        <p:spPr>
          <a:xfrm>
            <a:off x="2814918" y="5884754"/>
            <a:ext cx="246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Perhaps strangest – but</a:t>
            </a:r>
            <a:br>
              <a:rPr lang="en-US" sz="1600" i="1" dirty="0"/>
            </a:br>
            <a:r>
              <a:rPr lang="en-US" sz="1600" i="1" dirty="0"/>
              <a:t>experimentally proven.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B959AA-1856-F4AD-382A-411B3F662895}"/>
              </a:ext>
            </a:extLst>
          </p:cNvPr>
          <p:cNvSpPr txBox="1"/>
          <p:nvPr/>
        </p:nvSpPr>
        <p:spPr>
          <a:xfrm>
            <a:off x="11405226" y="6469529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BR</a:t>
            </a:r>
          </a:p>
        </p:txBody>
      </p:sp>
    </p:spTree>
    <p:extLst>
      <p:ext uri="{BB962C8B-B14F-4D97-AF65-F5344CB8AC3E}">
        <p14:creationId xmlns:p14="http://schemas.microsoft.com/office/powerpoint/2010/main" val="109521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E525D91-EAC1-9BFA-D0EB-46C95B59F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05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159F1E-AAE5-778D-0AFC-2A3A9920CED4}"/>
              </a:ext>
            </a:extLst>
          </p:cNvPr>
          <p:cNvSpPr txBox="1"/>
          <p:nvPr/>
        </p:nvSpPr>
        <p:spPr>
          <a:xfrm>
            <a:off x="2444097" y="5982056"/>
            <a:ext cx="620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fog descends, the riverbanks are no longer visible….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A1432-E718-9833-D9EC-56194B4AD382}"/>
              </a:ext>
            </a:extLst>
          </p:cNvPr>
          <p:cNvSpPr txBox="1"/>
          <p:nvPr/>
        </p:nvSpPr>
        <p:spPr>
          <a:xfrm>
            <a:off x="1944710" y="1255690"/>
            <a:ext cx="300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boats have sails furled.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71F18-9721-AD1D-9B5B-F20527F30998}"/>
              </a:ext>
            </a:extLst>
          </p:cNvPr>
          <p:cNvSpPr txBox="1"/>
          <p:nvPr/>
        </p:nvSpPr>
        <p:spPr>
          <a:xfrm>
            <a:off x="4451516" y="321946"/>
            <a:ext cx="218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(or thinking about it)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190AB20-D5F4-E536-B14B-22605A71360B}"/>
              </a:ext>
            </a:extLst>
          </p:cNvPr>
          <p:cNvSpPr/>
          <p:nvPr/>
        </p:nvSpPr>
        <p:spPr>
          <a:xfrm>
            <a:off x="8752114" y="0"/>
            <a:ext cx="283780" cy="321946"/>
          </a:xfrm>
          <a:prstGeom prst="parallelogram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825E337-B1A8-A9D8-7A09-BCCCF69CFC0B}"/>
              </a:ext>
            </a:extLst>
          </p:cNvPr>
          <p:cNvSpPr/>
          <p:nvPr/>
        </p:nvSpPr>
        <p:spPr>
          <a:xfrm>
            <a:off x="8762624" y="304800"/>
            <a:ext cx="283780" cy="321946"/>
          </a:xfrm>
          <a:prstGeom prst="parallelogram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C7969BFB-50A4-AA2D-DB9C-D43F3AA91451}"/>
              </a:ext>
            </a:extLst>
          </p:cNvPr>
          <p:cNvSpPr/>
          <p:nvPr/>
        </p:nvSpPr>
        <p:spPr>
          <a:xfrm>
            <a:off x="8805417" y="609600"/>
            <a:ext cx="283780" cy="321946"/>
          </a:xfrm>
          <a:prstGeom prst="parallelogram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C2B7FC8-4ADA-4796-F271-8CFBCF9F61BF}"/>
              </a:ext>
            </a:extLst>
          </p:cNvPr>
          <p:cNvSpPr/>
          <p:nvPr/>
        </p:nvSpPr>
        <p:spPr>
          <a:xfrm>
            <a:off x="8762624" y="897254"/>
            <a:ext cx="283780" cy="321946"/>
          </a:xfrm>
          <a:prstGeom prst="parallelogram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1DC6865-4507-BF84-732E-907EF30D3D01}"/>
              </a:ext>
            </a:extLst>
          </p:cNvPr>
          <p:cNvSpPr/>
          <p:nvPr/>
        </p:nvSpPr>
        <p:spPr>
          <a:xfrm>
            <a:off x="8894004" y="4476656"/>
            <a:ext cx="283780" cy="321946"/>
          </a:xfrm>
          <a:prstGeom prst="parallelogram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8D1C1F22-E8A0-F393-D58B-0CF30A517BBB}"/>
              </a:ext>
            </a:extLst>
          </p:cNvPr>
          <p:cNvSpPr/>
          <p:nvPr/>
        </p:nvSpPr>
        <p:spPr>
          <a:xfrm>
            <a:off x="8947307" y="4764310"/>
            <a:ext cx="283780" cy="321946"/>
          </a:xfrm>
          <a:prstGeom prst="parallelogram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6C44172F-CAC9-05DE-88EF-B9BAF7ED1717}"/>
              </a:ext>
            </a:extLst>
          </p:cNvPr>
          <p:cNvSpPr/>
          <p:nvPr/>
        </p:nvSpPr>
        <p:spPr>
          <a:xfrm>
            <a:off x="8947307" y="5069110"/>
            <a:ext cx="283780" cy="321946"/>
          </a:xfrm>
          <a:prstGeom prst="parallelogram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CD393D0-E884-17B4-F9FC-C0EC9B789044}"/>
              </a:ext>
            </a:extLst>
          </p:cNvPr>
          <p:cNvSpPr/>
          <p:nvPr/>
        </p:nvSpPr>
        <p:spPr>
          <a:xfrm>
            <a:off x="8947307" y="5320051"/>
            <a:ext cx="283780" cy="321946"/>
          </a:xfrm>
          <a:prstGeom prst="parallelogram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91CF348-BD33-A29A-F7EE-77410C5A7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" y="0"/>
            <a:ext cx="120072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4A820E-F5E2-3B43-6143-000375EC9902}"/>
              </a:ext>
            </a:extLst>
          </p:cNvPr>
          <p:cNvSpPr txBox="1"/>
          <p:nvPr/>
        </p:nvSpPr>
        <p:spPr>
          <a:xfrm>
            <a:off x="4417455" y="6136783"/>
            <a:ext cx="277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Now who wins?</a:t>
            </a:r>
          </a:p>
        </p:txBody>
      </p:sp>
    </p:spTree>
    <p:extLst>
      <p:ext uri="{BB962C8B-B14F-4D97-AF65-F5344CB8AC3E}">
        <p14:creationId xmlns:p14="http://schemas.microsoft.com/office/powerpoint/2010/main" val="358460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82815A8-8272-BE24-052F-288943C1D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21" y="0"/>
            <a:ext cx="985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9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6EAC0914-A540-C9FA-4D1C-10B3935C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447675"/>
            <a:ext cx="1059760" cy="105976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464FBE4-954C-1BA5-65B4-CC7F047B0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72692"/>
            <a:ext cx="2971800" cy="16097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D4F3DB-2EF4-95F5-6C6D-40D34DF54D99}"/>
              </a:ext>
            </a:extLst>
          </p:cNvPr>
          <p:cNvCxnSpPr/>
          <p:nvPr/>
        </p:nvCxnSpPr>
        <p:spPr>
          <a:xfrm>
            <a:off x="291993" y="2243738"/>
            <a:ext cx="113108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5CF310D-ECA5-5F5F-083B-206F57C6E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30" y="3616606"/>
            <a:ext cx="6598024" cy="2987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D0B542-B112-1297-1D08-AC694A635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30" y="3616606"/>
            <a:ext cx="6598024" cy="29877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98ED30-4F8E-431F-5329-3791981B691A}"/>
              </a:ext>
            </a:extLst>
          </p:cNvPr>
          <p:cNvSpPr txBox="1"/>
          <p:nvPr/>
        </p:nvSpPr>
        <p:spPr>
          <a:xfrm>
            <a:off x="1155254" y="2705060"/>
            <a:ext cx="699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Seems like a ‘truism’ – if no possible experiment can find any difference, </a:t>
            </a:r>
            <a:br>
              <a:rPr lang="en-US" dirty="0"/>
            </a:br>
            <a:r>
              <a:rPr lang="en-US" b="1" i="1" dirty="0"/>
              <a:t>the physics in both cases has to be the same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86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75829C-CB4E-0025-8581-A45C11E6DB0F}"/>
              </a:ext>
            </a:extLst>
          </p:cNvPr>
          <p:cNvSpPr txBox="1"/>
          <p:nvPr/>
        </p:nvSpPr>
        <p:spPr>
          <a:xfrm>
            <a:off x="650383" y="573110"/>
            <a:ext cx="1097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 part-time Watch Hill resident had what he called one of his ‘happiest thoughts’ when he thought of another Principle of Equivalence: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5E9D84A-8D43-F6E3-EEFE-B89B1843E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38" y="2389366"/>
            <a:ext cx="7272057" cy="3507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781FE-1508-C141-E242-F03F6B02DD2B}"/>
              </a:ext>
            </a:extLst>
          </p:cNvPr>
          <p:cNvSpPr txBox="1"/>
          <p:nvPr/>
        </p:nvSpPr>
        <p:spPr>
          <a:xfrm>
            <a:off x="2517978" y="6229631"/>
            <a:ext cx="772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For now, let’s just stipulate that this is true, and see where it leads. </a:t>
            </a:r>
          </a:p>
        </p:txBody>
      </p:sp>
    </p:spTree>
    <p:extLst>
      <p:ext uri="{BB962C8B-B14F-4D97-AF65-F5344CB8AC3E}">
        <p14:creationId xmlns:p14="http://schemas.microsoft.com/office/powerpoint/2010/main" val="236660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x and whisker chart&#10;&#10;Description automatically generated with low confidence">
            <a:extLst>
              <a:ext uri="{FF2B5EF4-FFF2-40B4-BE49-F238E27FC236}">
                <a16:creationId xmlns:a16="http://schemas.microsoft.com/office/drawing/2014/main" id="{0F71B20B-B34B-E827-E0D5-ACB6F01E8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7" y="1209094"/>
            <a:ext cx="8935697" cy="5772956"/>
          </a:xfrm>
          <a:prstGeom prst="rect">
            <a:avLst/>
          </a:prstGeom>
        </p:spPr>
      </p:pic>
      <p:pic>
        <p:nvPicPr>
          <p:cNvPr id="4" name="Picture 3" descr="Box and whisker chart&#10;&#10;Description automatically generated with low confidence">
            <a:extLst>
              <a:ext uri="{FF2B5EF4-FFF2-40B4-BE49-F238E27FC236}">
                <a16:creationId xmlns:a16="http://schemas.microsoft.com/office/drawing/2014/main" id="{04A58E89-E0DC-922F-B6FE-98D09FB5B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56" y="1085044"/>
            <a:ext cx="8935697" cy="5772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DD9F7-FB4E-54A6-42B0-74FFD3FBCC26}"/>
              </a:ext>
            </a:extLst>
          </p:cNvPr>
          <p:cNvSpPr txBox="1"/>
          <p:nvPr/>
        </p:nvSpPr>
        <p:spPr>
          <a:xfrm>
            <a:off x="786213" y="435836"/>
            <a:ext cx="428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PRINCIPLE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OF EQUIVALENCE IMPLICATION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16D15-3EA6-2005-23ED-276F58F1FC89}"/>
              </a:ext>
            </a:extLst>
          </p:cNvPr>
          <p:cNvSpPr txBox="1"/>
          <p:nvPr/>
        </p:nvSpPr>
        <p:spPr>
          <a:xfrm>
            <a:off x="1332963" y="1085044"/>
            <a:ext cx="2999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Acceleration of elevator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up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makes inertial object seem to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Accelerate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down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42CBF9-0864-1504-C51B-3F3F5EC24EBE}"/>
              </a:ext>
            </a:extLst>
          </p:cNvPr>
          <p:cNvCxnSpPr/>
          <p:nvPr/>
        </p:nvCxnSpPr>
        <p:spPr>
          <a:xfrm>
            <a:off x="7791610" y="4748733"/>
            <a:ext cx="353466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8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DA0D255-F372-FEDB-3A7C-3A27EC751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03" y="2936383"/>
            <a:ext cx="6187565" cy="2984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DBCA0-460B-0363-ED1B-2908C85717D4}"/>
              </a:ext>
            </a:extLst>
          </p:cNvPr>
          <p:cNvSpPr txBox="1"/>
          <p:nvPr/>
        </p:nvSpPr>
        <p:spPr>
          <a:xfrm>
            <a:off x="1693572" y="611746"/>
            <a:ext cx="9809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Principle of Equivalence restatement: there is no possible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experiment you can do to detect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any difference between these two conditions.</a:t>
            </a:r>
          </a:p>
        </p:txBody>
      </p:sp>
    </p:spTree>
    <p:extLst>
      <p:ext uri="{BB962C8B-B14F-4D97-AF65-F5344CB8AC3E}">
        <p14:creationId xmlns:p14="http://schemas.microsoft.com/office/powerpoint/2010/main" val="313096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24509</TotalTime>
  <Words>1072</Words>
  <Application>Microsoft Office PowerPoint</Application>
  <PresentationFormat>Widescreen</PresentationFormat>
  <Paragraphs>75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Bentz</dc:creator>
  <cp:lastModifiedBy>Bryan Bentz</cp:lastModifiedBy>
  <cp:revision>41</cp:revision>
  <dcterms:created xsi:type="dcterms:W3CDTF">2023-04-08T16:04:09Z</dcterms:created>
  <dcterms:modified xsi:type="dcterms:W3CDTF">2023-05-02T16:50:22Z</dcterms:modified>
</cp:coreProperties>
</file>